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60" r:id="rId5"/>
    <p:sldId id="327" r:id="rId6"/>
    <p:sldId id="328" r:id="rId7"/>
    <p:sldId id="256" r:id="rId8"/>
    <p:sldId id="259" r:id="rId9"/>
    <p:sldId id="284" r:id="rId10"/>
    <p:sldId id="261" r:id="rId11"/>
    <p:sldId id="283" r:id="rId12"/>
    <p:sldId id="258" r:id="rId13"/>
    <p:sldId id="285" r:id="rId14"/>
    <p:sldId id="286" r:id="rId15"/>
    <p:sldId id="287" r:id="rId16"/>
    <p:sldId id="329" r:id="rId17"/>
    <p:sldId id="288" r:id="rId18"/>
    <p:sldId id="289" r:id="rId19"/>
    <p:sldId id="272" r:id="rId20"/>
    <p:sldId id="257" r:id="rId21"/>
    <p:sldId id="296" r:id="rId22"/>
    <p:sldId id="273" r:id="rId23"/>
    <p:sldId id="275" r:id="rId24"/>
    <p:sldId id="274" r:id="rId25"/>
    <p:sldId id="326" r:id="rId26"/>
    <p:sldId id="336" r:id="rId27"/>
    <p:sldId id="325" r:id="rId28"/>
    <p:sldId id="292" r:id="rId29"/>
    <p:sldId id="293" r:id="rId30"/>
    <p:sldId id="295" r:id="rId31"/>
    <p:sldId id="294" r:id="rId32"/>
    <p:sldId id="330" r:id="rId33"/>
    <p:sldId id="321" r:id="rId34"/>
    <p:sldId id="322" r:id="rId35"/>
    <p:sldId id="323" r:id="rId36"/>
    <p:sldId id="324" r:id="rId37"/>
    <p:sldId id="291" r:id="rId38"/>
    <p:sldId id="300" r:id="rId39"/>
    <p:sldId id="331" r:id="rId40"/>
    <p:sldId id="332" r:id="rId41"/>
    <p:sldId id="334" r:id="rId42"/>
    <p:sldId id="297" r:id="rId43"/>
    <p:sldId id="299" r:id="rId44"/>
    <p:sldId id="320" r:id="rId45"/>
    <p:sldId id="33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DFF9"/>
    <a:srgbClr val="067F9C"/>
    <a:srgbClr val="FFFFFF"/>
    <a:srgbClr val="01C6FD"/>
    <a:srgbClr val="79AE02"/>
    <a:srgbClr val="014E52"/>
    <a:srgbClr val="0C596D"/>
    <a:srgbClr val="03556D"/>
    <a:srgbClr val="145C72"/>
    <a:srgbClr val="000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6/16/2020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b915955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b915955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cf1be0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8cf1be0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5267ca2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95267ca2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rgbClr val="B7B7B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" y="6720300"/>
            <a:ext cx="12192000" cy="13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50779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21600" y="634300"/>
            <a:ext cx="10348800" cy="6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0" y="0"/>
            <a:ext cx="183600" cy="6858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8"/>
          <p:cNvSpPr/>
          <p:nvPr/>
        </p:nvSpPr>
        <p:spPr>
          <a:xfrm>
            <a:off x="1084364" y="1506188"/>
            <a:ext cx="2044800" cy="13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794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  <p:sldLayoutId id="2147483677" r:id="rId21"/>
    <p:sldLayoutId id="2147483678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F754616-DC65-1841-9419-6C0DCBEB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49" y="4367565"/>
            <a:ext cx="9666514" cy="2284247"/>
          </a:xfrm>
        </p:spPr>
        <p:txBody>
          <a:bodyPr/>
          <a:lstStyle/>
          <a:p>
            <a:r>
              <a:rPr lang="en-S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SCS 2102</a:t>
            </a:r>
            <a:br>
              <a:rPr lang="en-SG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SG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PROJECT -01</a:t>
            </a:r>
            <a:br>
              <a:rPr lang="en-SG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SG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SG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 GROUP- 29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11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F284E35-0882-4882-BA61-85A49CE7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648" y="965499"/>
            <a:ext cx="4246707" cy="4246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81C083-EC01-4EC2-B770-20852F18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79EFD-6C9F-44C2-A50F-F4FE54588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7" y="1645794"/>
            <a:ext cx="6700209" cy="4770098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ea typeface="+mn-lt"/>
                <a:cs typeface="+mn-lt"/>
              </a:rPr>
              <a:t>Creating a web-based system for our client to maintain a good customer relationship and make a secure online environment for the hotel.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904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BBE0C707-0436-4DF3-85D8-60793EFF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446" y="1470212"/>
            <a:ext cx="4222376" cy="4222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0963D0-3DDC-4D86-B46E-E096D0E2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11435"/>
            <a:ext cx="11174186" cy="590931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Our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BCEFA-C1FB-44FF-80D0-285245E45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091146"/>
            <a:ext cx="8030935" cy="535541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To manage the hotel using a computerized system.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To make efficient and effective use of the hotel system.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Real information on availability of the booking component. </a:t>
            </a:r>
          </a:p>
          <a:p>
            <a:r>
              <a:rPr lang="en-US" sz="2400" dirty="0">
                <a:solidFill>
                  <a:schemeClr val="tx1"/>
                </a:solidFill>
                <a:ea typeface="Raleway"/>
                <a:cs typeface="Raleway"/>
                <a:sym typeface="Raleway"/>
              </a:rPr>
              <a:t>To Ensure customer satisfaction.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The system should support a multi-user environment.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To manage large volumes of data to acquire timely and accurate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263013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44D6-2B1E-4871-950F-4B67D178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System Boundary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1B9D5-B0E6-46A0-9888-8847836C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264" y="1303242"/>
            <a:ext cx="5473047" cy="4770098"/>
          </a:xfrm>
        </p:spPr>
        <p:txBody>
          <a:bodyPr/>
          <a:lstStyle/>
          <a:p>
            <a:pPr>
              <a:buNone/>
            </a:pPr>
            <a:r>
              <a:rPr lang="en-US" sz="2400" b="1" dirty="0">
                <a:ea typeface="+mn-lt"/>
                <a:cs typeface="+mn-lt"/>
              </a:rPr>
              <a:t>In Scope</a:t>
            </a:r>
          </a:p>
          <a:p>
            <a:r>
              <a:rPr lang="en-US" sz="2400" dirty="0">
                <a:ea typeface="+mn-lt"/>
                <a:cs typeface="+mn-lt"/>
              </a:rPr>
              <a:t>Customer registration</a:t>
            </a:r>
          </a:p>
          <a:p>
            <a:r>
              <a:rPr lang="en-US" sz="2400" dirty="0">
                <a:ea typeface="+mn-lt"/>
                <a:cs typeface="+mn-lt"/>
              </a:rPr>
              <a:t>Room reservation system</a:t>
            </a:r>
          </a:p>
          <a:p>
            <a:r>
              <a:rPr lang="en-US" sz="2400" dirty="0">
                <a:ea typeface="+mn-lt"/>
                <a:cs typeface="+mn-lt"/>
              </a:rPr>
              <a:t>Notification system</a:t>
            </a:r>
          </a:p>
          <a:p>
            <a:r>
              <a:rPr lang="en-US" sz="2400" dirty="0">
                <a:ea typeface="+mn-lt"/>
                <a:cs typeface="+mn-lt"/>
              </a:rPr>
              <a:t>Available content editing</a:t>
            </a:r>
          </a:p>
          <a:p>
            <a:r>
              <a:rPr lang="en-US" sz="2400" dirty="0">
                <a:ea typeface="+mn-lt"/>
                <a:cs typeface="+mn-lt"/>
              </a:rPr>
              <a:t>Manage employee</a:t>
            </a:r>
          </a:p>
          <a:p>
            <a:r>
              <a:rPr lang="en-SG" sz="2400" dirty="0"/>
              <a:t>Generate the Reports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Write feedback</a:t>
            </a:r>
          </a:p>
          <a:p>
            <a:endParaRPr lang="en-US" sz="2400" dirty="0"/>
          </a:p>
        </p:txBody>
      </p:sp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596C6DF-3B30-440D-B634-FA0E0425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16" y="1599926"/>
            <a:ext cx="4423366" cy="32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6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44D6-2B1E-4871-950F-4B67D178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System Boundary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1B9D5-B0E6-46A0-9888-8847836C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19" y="1320998"/>
            <a:ext cx="8030935" cy="477009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Out Scope</a:t>
            </a:r>
          </a:p>
          <a:p>
            <a:r>
              <a:rPr lang="en-US" sz="2400" dirty="0">
                <a:ea typeface="+mn-lt"/>
                <a:cs typeface="+mn-lt"/>
              </a:rPr>
              <a:t>System Advancement due to the addition of future branches</a:t>
            </a:r>
          </a:p>
          <a:p>
            <a:r>
              <a:rPr lang="en-US" sz="2400" dirty="0">
                <a:ea typeface="+mn-lt"/>
                <a:cs typeface="+mn-lt"/>
              </a:rPr>
              <a:t>The system can be used only to add, delete, or modify employee details.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475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15B327-741A-40F0-BA2F-AD8E0174D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05" y="2095033"/>
            <a:ext cx="6136735" cy="3820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A6B16-E248-40BA-A417-4D662C83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9093"/>
            <a:ext cx="11174186" cy="590931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Deliverables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A1267-8053-46F7-82BE-FA2C7680C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236" y="1468454"/>
            <a:ext cx="7596853" cy="477009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A Web Application with 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  Attractive and understandable user-friendly interface.</a:t>
            </a:r>
          </a:p>
          <a:p>
            <a:r>
              <a:rPr lang="en-US" sz="2400" dirty="0">
                <a:ea typeface="+mn-lt"/>
                <a:cs typeface="+mn-lt"/>
              </a:rPr>
              <a:t>  Responsive to Desktop, Tablet, and smartphones</a:t>
            </a:r>
          </a:p>
          <a:p>
            <a:r>
              <a:rPr lang="en-US" sz="2400" dirty="0">
                <a:ea typeface="+mn-lt"/>
                <a:cs typeface="+mn-lt"/>
              </a:rPr>
              <a:t> User manual documentation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972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oom, table&#10;&#10;Description automatically generated">
            <a:extLst>
              <a:ext uri="{FF2B5EF4-FFF2-40B4-BE49-F238E27FC236}">
                <a16:creationId xmlns:a16="http://schemas.microsoft.com/office/drawing/2014/main" id="{16841D01-049C-4891-B48B-1182A97B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914" y="795680"/>
            <a:ext cx="6236658" cy="4770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A401B-68B4-4F80-B955-9F23FAF8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Stakeholders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4C4ED-A9B8-4BB0-906E-0FE685B67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24" y="1509222"/>
            <a:ext cx="8030935" cy="4770098"/>
          </a:xfrm>
        </p:spPr>
        <p:txBody>
          <a:bodyPr/>
          <a:lstStyle/>
          <a:p>
            <a:r>
              <a:rPr lang="en-US" sz="2400" dirty="0">
                <a:ea typeface="+mn-lt"/>
                <a:cs typeface="+mn-lt"/>
              </a:rPr>
              <a:t>Customer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ea typeface="+mn-lt"/>
                <a:cs typeface="+mn-lt"/>
              </a:rPr>
              <a:t>Unregistered Customer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ea typeface="+mn-lt"/>
                <a:cs typeface="+mn-lt"/>
              </a:rPr>
              <a:t>Registered Customer</a:t>
            </a:r>
          </a:p>
          <a:p>
            <a:pPr marL="457200" indent="-457200"/>
            <a:r>
              <a:rPr lang="en-US" sz="2400" dirty="0">
                <a:ea typeface="+mn-lt"/>
                <a:cs typeface="+mn-lt"/>
              </a:rPr>
              <a:t>Receptionist</a:t>
            </a:r>
          </a:p>
          <a:p>
            <a:pPr marL="457200" indent="-457200"/>
            <a:r>
              <a:rPr lang="en-US" sz="2400" dirty="0">
                <a:ea typeface="+mn-lt"/>
                <a:cs typeface="+mn-lt"/>
              </a:rPr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54380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B8DDBB2-E65B-4C37-8BA1-6F2DDE86BB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7500" b="1750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B38DF-9CD0-42CC-8737-1EF5FE260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453" y="5123122"/>
            <a:ext cx="10607040" cy="701731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solidFill>
                  <a:srgbClr val="1B1B1B"/>
                </a:solidFill>
              </a:rPr>
              <a:t>Project Feasibility</a:t>
            </a:r>
          </a:p>
        </p:txBody>
      </p:sp>
    </p:spTree>
    <p:extLst>
      <p:ext uri="{BB962C8B-B14F-4D97-AF65-F5344CB8AC3E}">
        <p14:creationId xmlns:p14="http://schemas.microsoft.com/office/powerpoint/2010/main" val="3965576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6866E1CE-7AEB-48DD-88C9-1486AE71E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45" y="663572"/>
            <a:ext cx="4611255" cy="4611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AD2E4-518B-46C6-9860-DC3D464D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Technical Feasibility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0BDA9-1CC2-4939-B22E-E6F97735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782636"/>
            <a:ext cx="8030935" cy="4770098"/>
          </a:xfrm>
        </p:spPr>
        <p:txBody>
          <a:bodyPr/>
          <a:lstStyle/>
          <a:p>
            <a:r>
              <a:rPr lang="en-US" sz="2400" dirty="0"/>
              <a:t>The project can be done by using existing technologies.</a:t>
            </a:r>
          </a:p>
          <a:p>
            <a:r>
              <a:rPr lang="en-US" sz="2400" dirty="0"/>
              <a:t>Current technical resources can be upgraded to provide the level of technology necessary for the system.</a:t>
            </a:r>
          </a:p>
          <a:p>
            <a:r>
              <a:rPr lang="en-US" sz="2400" dirty="0"/>
              <a:t>The team is equipped with the knowledge and expertise needed to develop the system using current technologies.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1224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7103A903-B1C7-48DD-A8E6-8401088CB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26" y="1942083"/>
            <a:ext cx="2540000" cy="2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8BFD1D-C5CB-4B2E-8B0F-7A69A14C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Operational Feasibility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8E86-0E8B-4CE4-96C6-B7DFDE35D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649614"/>
            <a:ext cx="8030935" cy="4351691"/>
          </a:xfrm>
        </p:spPr>
        <p:txBody>
          <a:bodyPr/>
          <a:lstStyle/>
          <a:p>
            <a:r>
              <a:rPr lang="en-US" sz="2400" dirty="0"/>
              <a:t>The system is to provide adequate throughput and response time.</a:t>
            </a:r>
          </a:p>
          <a:p>
            <a:r>
              <a:rPr lang="en-US" sz="2400" dirty="0"/>
              <a:t>The system allows the receptionist/owner to adapt without any specialized training with no time. This is a user-friendly system that makes it easy for the Customer.</a:t>
            </a:r>
          </a:p>
          <a:p>
            <a:r>
              <a:rPr lang="en-US" sz="2400" dirty="0"/>
              <a:t>The report generating feature provides a report accurate and useful formatted information from the system.</a:t>
            </a:r>
          </a:p>
        </p:txBody>
      </p:sp>
    </p:spTree>
    <p:extLst>
      <p:ext uri="{BB962C8B-B14F-4D97-AF65-F5344CB8AC3E}">
        <p14:creationId xmlns:p14="http://schemas.microsoft.com/office/powerpoint/2010/main" val="2658582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591FFDF-7950-4F3A-BD07-682802B42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20" y="2854430"/>
            <a:ext cx="4529060" cy="3378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BE25B-7032-493B-A0B2-BEC78651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Economical Feasibility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08F8-E6E4-430A-8E23-6C1E30B91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Free and open source technologies are used in developing this system.</a:t>
            </a:r>
          </a:p>
          <a:p>
            <a:r>
              <a:rPr lang="en-US" sz="2400" dirty="0"/>
              <a:t>Even though at the beginning domain, hosting and maintenance will need some expense, the benefits from the system outweigh the cost.</a:t>
            </a:r>
          </a:p>
          <a:p>
            <a:r>
              <a:rPr lang="en-US" sz="2400" dirty="0"/>
              <a:t>The system is very much affordable.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48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cture containing table, room, drawing&#10;&#10;Description automatically generated">
            <a:extLst>
              <a:ext uri="{FF2B5EF4-FFF2-40B4-BE49-F238E27FC236}">
                <a16:creationId xmlns:a16="http://schemas.microsoft.com/office/drawing/2014/main" id="{94344D4A-7652-439B-B982-76E59BBD93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517" r="10517"/>
          <a:stretch>
            <a:fillRect/>
          </a:stretch>
        </p:blipFill>
        <p:spPr>
          <a:xfrm>
            <a:off x="10855" y="887184"/>
            <a:ext cx="5262479" cy="45775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D1B0F99-4BD3-403C-B0D1-0E7EA539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264" y="805065"/>
            <a:ext cx="3932237" cy="1089529"/>
          </a:xfrm>
        </p:spPr>
        <p:txBody>
          <a:bodyPr wrap="square" anchor="ctr">
            <a:normAutofit/>
          </a:bodyPr>
          <a:lstStyle/>
          <a:p>
            <a:r>
              <a:rPr lang="en-US" sz="4000" dirty="0"/>
              <a:t>Our..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43151555-05FC-4787-8A29-F9F080158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64044" y="2057400"/>
            <a:ext cx="5596523" cy="3811588"/>
          </a:xfrm>
        </p:spPr>
        <p:txBody>
          <a:bodyPr>
            <a:normAutofit/>
          </a:bodyPr>
          <a:lstStyle/>
          <a:p>
            <a:r>
              <a:rPr lang="en-US" sz="2400" b="1" dirty="0"/>
              <a:t>Supervisor</a:t>
            </a:r>
          </a:p>
          <a:p>
            <a:r>
              <a:rPr lang="en-US" sz="2000" dirty="0"/>
              <a:t>Mr. Rangana </a:t>
            </a:r>
            <a:r>
              <a:rPr lang="en-US" sz="2000" dirty="0" err="1"/>
              <a:t>Jayashanka</a:t>
            </a:r>
            <a:endParaRPr lang="en-US" sz="2000" dirty="0"/>
          </a:p>
          <a:p>
            <a:endParaRPr lang="en-US" dirty="0"/>
          </a:p>
          <a:p>
            <a:r>
              <a:rPr lang="en-US" sz="2400" b="1" dirty="0"/>
              <a:t>Co-supervisor</a:t>
            </a:r>
          </a:p>
          <a:p>
            <a:r>
              <a:rPr lang="en-US" dirty="0"/>
              <a:t> </a:t>
            </a:r>
            <a:r>
              <a:rPr lang="en-US" sz="2000" dirty="0"/>
              <a:t>Ms. Kamsa Sharma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3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AB0BDE62-CE3D-44C2-9C8F-0FF4A4CF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876" y="795680"/>
            <a:ext cx="4490124" cy="4289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0AE689-03BE-4487-B7DA-8A62F979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Legal Feasibility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2A64B-5ED1-4B86-87A6-9998EAF69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3783663"/>
          </a:xfrm>
        </p:spPr>
        <p:txBody>
          <a:bodyPr>
            <a:normAutofit/>
          </a:bodyPr>
          <a:lstStyle/>
          <a:p>
            <a:r>
              <a:rPr lang="en-US" altLang="si-LK" sz="2400" dirty="0"/>
              <a:t>F</a:t>
            </a:r>
            <a:r>
              <a:rPr lang="en-US" sz="2400" dirty="0"/>
              <a:t>ree and open source</a:t>
            </a:r>
            <a:r>
              <a:rPr lang="en-US" altLang="si-LK" sz="2400" dirty="0"/>
              <a:t> technologies are used mostly</a:t>
            </a:r>
            <a:r>
              <a:rPr lang="en-US" sz="2400" dirty="0"/>
              <a:t>. If</a:t>
            </a:r>
            <a:r>
              <a:rPr lang="en-US" altLang="si-LK" sz="2400" dirty="0"/>
              <a:t> not </a:t>
            </a:r>
            <a:r>
              <a:rPr lang="en-US" sz="2400" dirty="0"/>
              <a:t>proper copyrig</a:t>
            </a:r>
            <a:r>
              <a:rPr lang="en-US" altLang="si-LK" sz="2400" dirty="0"/>
              <a:t>hts are used.</a:t>
            </a:r>
            <a:endParaRPr lang="zh-CN" altLang="en-US" sz="2400" dirty="0"/>
          </a:p>
          <a:p>
            <a:r>
              <a:rPr lang="en-US" altLang="si-LK" sz="2400" dirty="0"/>
              <a:t>I</a:t>
            </a:r>
            <a:r>
              <a:rPr lang="en-US" sz="2400" dirty="0"/>
              <a:t>nformation</a:t>
            </a:r>
            <a:r>
              <a:rPr lang="en-US" altLang="si-LK" sz="2400" dirty="0"/>
              <a:t> security is assured</a:t>
            </a:r>
            <a:r>
              <a:rPr lang="en-US" sz="2400" dirty="0"/>
              <a:t>. They will not be used with</a:t>
            </a:r>
            <a:r>
              <a:rPr lang="en-US" altLang="si-LK" sz="2400" dirty="0"/>
              <a:t>out</a:t>
            </a:r>
            <a:r>
              <a:rPr lang="en-US" sz="2400" dirty="0"/>
              <a:t> the expressed permission </a:t>
            </a:r>
            <a:r>
              <a:rPr lang="en-US" altLang="si-LK" sz="2400" dirty="0"/>
              <a:t>of</a:t>
            </a:r>
            <a:r>
              <a:rPr lang="en-US" sz="2400" dirty="0"/>
              <a:t> the Customer.</a:t>
            </a:r>
            <a:endParaRPr lang="zh-CN" altLang="en-US" sz="2400" dirty="0"/>
          </a:p>
          <a:p>
            <a:r>
              <a:rPr lang="en-US" sz="2400" dirty="0"/>
              <a:t>Proper user privileges will be set for the groups or individual</a:t>
            </a:r>
            <a:r>
              <a:rPr lang="en-US" altLang="si-LK" sz="2400" dirty="0"/>
              <a:t>.</a:t>
            </a:r>
            <a:endParaRPr lang="zh-CN" altLang="en-US" sz="2400" dirty="0"/>
          </a:p>
          <a:p>
            <a:r>
              <a:rPr lang="en-US" altLang="si-LK" sz="2400" dirty="0"/>
              <a:t>The </a:t>
            </a:r>
            <a:r>
              <a:rPr lang="en-US" sz="2400" dirty="0"/>
              <a:t>execution of the system does not breach any laws of th</a:t>
            </a:r>
            <a:r>
              <a:rPr lang="en-US" altLang="si-LK" sz="2400" dirty="0"/>
              <a:t>e</a:t>
            </a:r>
            <a:r>
              <a:rPr lang="en-US" sz="2400" dirty="0"/>
              <a:t> country.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0915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9ACFC053-8EC8-4495-A7A9-0DF6B477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86" y="3575905"/>
            <a:ext cx="5167333" cy="3110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BD0A6-B5C1-453B-9561-39E14697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Schedule Feasibility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E63A7-2727-4764-8477-F4D17B96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574797"/>
            <a:ext cx="8030935" cy="2801894"/>
          </a:xfrm>
        </p:spPr>
        <p:txBody>
          <a:bodyPr/>
          <a:lstStyle/>
          <a:p>
            <a:r>
              <a:rPr lang="en-US" sz="2400" dirty="0"/>
              <a:t>We have planned and scheduled how and when we are going to implement each part of the system.</a:t>
            </a:r>
          </a:p>
          <a:p>
            <a:r>
              <a:rPr lang="en-US" sz="2400" dirty="0"/>
              <a:t>We will most certainly be able to implement the system within the estimated period, and it is shown in the Gantt chart shown below.</a:t>
            </a:r>
          </a:p>
        </p:txBody>
      </p:sp>
    </p:spTree>
    <p:extLst>
      <p:ext uri="{BB962C8B-B14F-4D97-AF65-F5344CB8AC3E}">
        <p14:creationId xmlns:p14="http://schemas.microsoft.com/office/powerpoint/2010/main" val="384807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DBE4AE73-35AA-42FF-A078-160C4FD6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BB323D-8F15-4808-973A-3837D2E6865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6088" y="1331287"/>
            <a:ext cx="11174186" cy="4300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325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BE67B2-89AD-486F-9E15-72644CD64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3" y="171741"/>
            <a:ext cx="11174186" cy="590931"/>
          </a:xfrm>
        </p:spPr>
        <p:txBody>
          <a:bodyPr/>
          <a:lstStyle/>
          <a:p>
            <a:r>
              <a:rPr lang="en-US" dirty="0"/>
              <a:t>Workload Distribution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59D338-1D18-4147-A348-78D712D2ED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26496"/>
              </p:ext>
            </p:extLst>
          </p:nvPr>
        </p:nvGraphicFramePr>
        <p:xfrm>
          <a:off x="446313" y="869204"/>
          <a:ext cx="11405375" cy="5664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2326">
                  <a:extLst>
                    <a:ext uri="{9D8B030D-6E8A-4147-A177-3AD203B41FA5}">
                      <a16:colId xmlns:a16="http://schemas.microsoft.com/office/drawing/2014/main" val="703584733"/>
                    </a:ext>
                  </a:extLst>
                </a:gridCol>
                <a:gridCol w="8073049">
                  <a:extLst>
                    <a:ext uri="{9D8B030D-6E8A-4147-A177-3AD203B41FA5}">
                      <a16:colId xmlns:a16="http://schemas.microsoft.com/office/drawing/2014/main" val="576919496"/>
                    </a:ext>
                  </a:extLst>
                </a:gridCol>
              </a:tblGrid>
              <a:tr h="620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Name</a:t>
                      </a:r>
                    </a:p>
                  </a:txBody>
                  <a:tcPr>
                    <a:solidFill>
                      <a:srgbClr val="067F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Component</a:t>
                      </a:r>
                    </a:p>
                  </a:txBody>
                  <a:tcPr>
                    <a:solidFill>
                      <a:srgbClr val="067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890"/>
                  </a:ext>
                </a:extLst>
              </a:tr>
              <a:tr h="120547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R.P.Ranaweera</a:t>
                      </a:r>
                      <a:endParaRPr lang="en-US" sz="14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Requirement gathering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Designing the ER diagrams, Class Diagram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Preparing the SRS and interim documents.</a:t>
                      </a:r>
                      <a:endParaRPr lang="en-US" sz="1400" dirty="0">
                        <a:latin typeface="+mn-lt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Reservation system, Available Content Editing with full stack development.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Testing 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208068"/>
                  </a:ext>
                </a:extLst>
              </a:tr>
              <a:tr h="120547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0" dirty="0" err="1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W.T.Gihan</a:t>
                      </a:r>
                      <a:endParaRPr lang="en-US" sz="14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ea typeface="Raleway"/>
                          <a:cs typeface="Raleway"/>
                          <a:sym typeface="Raleway"/>
                        </a:rPr>
                        <a:t>Requirement gathering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Designing the ER diagrams, the Sequence Diagrams.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Preparing the SRS and interim documents.</a:t>
                      </a:r>
                      <a:endParaRPr lang="en-US" sz="1400" dirty="0">
                        <a:latin typeface="+mn-lt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ea typeface="Raleway"/>
                          <a:cs typeface="Raleway"/>
                          <a:sym typeface="Raleway"/>
                        </a:rPr>
                        <a:t>Payment system, </a:t>
                      </a:r>
                      <a:r>
                        <a:rPr lang="en-US" sz="1400" dirty="0"/>
                        <a:t>Employee management system with full stack development.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Testing 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452232"/>
                  </a:ext>
                </a:extLst>
              </a:tr>
              <a:tr h="14275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4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0" dirty="0" err="1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G.G.N.N.Wanigasekara</a:t>
                      </a:r>
                      <a:endParaRPr lang="en-US" sz="14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ea typeface="Raleway"/>
                          <a:cs typeface="Raleway"/>
                          <a:sym typeface="Raleway"/>
                        </a:rPr>
                        <a:t>Requirement gathering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Designing the ER diagrams, Class Diagram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Preparing the SRS and interim documents.</a:t>
                      </a:r>
                      <a:endParaRPr lang="en-US" sz="1400" dirty="0"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ea typeface="Raleway"/>
                          <a:cs typeface="Raleway"/>
                          <a:sym typeface="Raleway"/>
                        </a:rPr>
                        <a:t>Report generating system, </a:t>
                      </a:r>
                      <a:r>
                        <a:rPr lang="en-US" sz="1400" dirty="0"/>
                        <a:t>Employee management system with full stack development.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Testing 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114337"/>
                  </a:ext>
                </a:extLst>
              </a:tr>
              <a:tr h="120547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4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0" dirty="0" err="1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H.M.D.Thathsara</a:t>
                      </a:r>
                      <a:endParaRPr lang="en-US" sz="14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ea typeface="Raleway"/>
                          <a:cs typeface="Raleway"/>
                          <a:sym typeface="Raleway"/>
                        </a:rPr>
                        <a:t>Requirement gathering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Designing the ER diagrams, the State Transition Diagrams.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n-lt"/>
                          <a:ea typeface="Barlow"/>
                          <a:cs typeface="Barlow"/>
                          <a:sym typeface="Barlow"/>
                        </a:rPr>
                        <a:t>Preparing the SRS and interim documents.</a:t>
                      </a:r>
                      <a:endParaRPr lang="en-US" sz="1400" dirty="0"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ea typeface="Raleway"/>
                          <a:cs typeface="Raleway"/>
                          <a:sym typeface="Raleway"/>
                        </a:rPr>
                        <a:t>Notification system, </a:t>
                      </a:r>
                      <a:r>
                        <a:rPr lang="en-US" sz="1400" dirty="0"/>
                        <a:t>Available Content Editing with full stack development.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Testing 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686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769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507" y="5354032"/>
            <a:ext cx="10607040" cy="701731"/>
          </a:xfrm>
        </p:spPr>
        <p:txBody>
          <a:bodyPr/>
          <a:lstStyle/>
          <a:p>
            <a:r>
              <a:rPr lang="en-US" cap="all" dirty="0"/>
              <a:t>Functional Requirements Identification</a:t>
            </a:r>
          </a:p>
        </p:txBody>
      </p:sp>
      <p:pic>
        <p:nvPicPr>
          <p:cNvPr id="6" name="Picture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3FC37B-A53E-450E-A0AF-C0CD188D7B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375" b="9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612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78E0AD-2AB3-4174-B6F5-F4B5936AA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1" r="167" b="15911"/>
          <a:stretch/>
        </p:blipFill>
        <p:spPr>
          <a:xfrm>
            <a:off x="6639782" y="941295"/>
            <a:ext cx="4772287" cy="4329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2A4DB6-C6C2-43A0-902C-0867BBA6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6"/>
            <a:ext cx="11174186" cy="590931"/>
          </a:xfrm>
        </p:spPr>
        <p:txBody>
          <a:bodyPr/>
          <a:lstStyle/>
          <a:p>
            <a:r>
              <a:rPr lang="en-US" dirty="0"/>
              <a:t>Unregistered 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91BC4-D002-49E0-83B0-30963278C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400" dirty="0"/>
              <a:t>Create customer account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400" dirty="0"/>
              <a:t>It can only access the static web pages on the web application.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Home 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Rooms &amp; suites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Dining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Surf packages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Gallery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About us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Contact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Guest review</a:t>
            </a:r>
          </a:p>
        </p:txBody>
      </p:sp>
    </p:spTree>
    <p:extLst>
      <p:ext uri="{BB962C8B-B14F-4D97-AF65-F5344CB8AC3E}">
        <p14:creationId xmlns:p14="http://schemas.microsoft.com/office/powerpoint/2010/main" val="2790353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toy&#10;&#10;Description automatically generated">
            <a:extLst>
              <a:ext uri="{FF2B5EF4-FFF2-40B4-BE49-F238E27FC236}">
                <a16:creationId xmlns:a16="http://schemas.microsoft.com/office/drawing/2014/main" id="{F0B38939-FD38-4E3C-A29A-CA71EB60C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69429"/>
            <a:ext cx="54864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395DD-01AE-48C1-A69A-CA88F47C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6"/>
            <a:ext cx="11174186" cy="590931"/>
          </a:xfrm>
        </p:spPr>
        <p:txBody>
          <a:bodyPr/>
          <a:lstStyle/>
          <a:p>
            <a:r>
              <a:rPr lang="en-US" dirty="0"/>
              <a:t>Registered 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5182E-E603-4535-8A87-E6B2F2FE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23342"/>
            <a:ext cx="8030935" cy="5328377"/>
          </a:xfrm>
        </p:spPr>
        <p:txBody>
          <a:bodyPr/>
          <a:lstStyle/>
          <a:p>
            <a:pPr lvl="0"/>
            <a:r>
              <a:rPr lang="en-US" sz="2000" dirty="0"/>
              <a:t>Log in website</a:t>
            </a:r>
          </a:p>
          <a:p>
            <a:pPr lvl="0"/>
            <a:r>
              <a:rPr lang="en-US" sz="2000" dirty="0"/>
              <a:t>It can access the static web pages on the web application.</a:t>
            </a:r>
          </a:p>
          <a:p>
            <a:pPr lvl="0"/>
            <a:r>
              <a:rPr lang="en-US" sz="2000" dirty="0"/>
              <a:t>Reserving room</a:t>
            </a:r>
          </a:p>
          <a:p>
            <a:pPr lvl="1"/>
            <a:r>
              <a:rPr lang="en-US" sz="2000" dirty="0"/>
              <a:t>Ability to cancel the booking</a:t>
            </a:r>
          </a:p>
          <a:p>
            <a:pPr lvl="1"/>
            <a:r>
              <a:rPr lang="en-US" sz="2000" dirty="0"/>
              <a:t>Ability to change room</a:t>
            </a:r>
          </a:p>
          <a:p>
            <a:pPr lvl="1"/>
            <a:r>
              <a:rPr lang="en-US" sz="2000" dirty="0"/>
              <a:t>Ability to extend the reservation period</a:t>
            </a:r>
          </a:p>
          <a:p>
            <a:pPr lvl="0"/>
            <a:r>
              <a:rPr lang="en-US" sz="2000" dirty="0"/>
              <a:t>Reserving surfing package</a:t>
            </a:r>
          </a:p>
          <a:p>
            <a:pPr lvl="1"/>
            <a:r>
              <a:rPr lang="en-US" sz="2000" dirty="0"/>
              <a:t>Ability to change package</a:t>
            </a:r>
          </a:p>
          <a:p>
            <a:pPr lvl="0"/>
            <a:r>
              <a:rPr lang="en-US" sz="2000" dirty="0"/>
              <a:t>Online payment facilities</a:t>
            </a:r>
          </a:p>
          <a:p>
            <a:pPr lvl="0"/>
            <a:r>
              <a:rPr lang="en-US" sz="2000" dirty="0"/>
              <a:t>Give feedback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119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table, game&#10;&#10;Description automatically generated">
            <a:extLst>
              <a:ext uri="{FF2B5EF4-FFF2-40B4-BE49-F238E27FC236}">
                <a16:creationId xmlns:a16="http://schemas.microsoft.com/office/drawing/2014/main" id="{2249FCBB-1654-49E8-A1CA-64253B40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052918"/>
            <a:ext cx="4144361" cy="4144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7F45B-CF22-4BB3-A611-88A53927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6"/>
            <a:ext cx="11174186" cy="590931"/>
          </a:xfrm>
        </p:spPr>
        <p:txBody>
          <a:bodyPr/>
          <a:lstStyle/>
          <a:p>
            <a:r>
              <a:rPr lang="en-US" dirty="0"/>
              <a:t>Owner/(Admin)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6B6C-06F7-4976-A269-EDBA14597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/>
              <a:t>Log in website</a:t>
            </a:r>
          </a:p>
          <a:p>
            <a:pPr lvl="0"/>
            <a:r>
              <a:rPr lang="en-US" sz="2000" dirty="0"/>
              <a:t>It can access the static web pages on the web application.</a:t>
            </a:r>
          </a:p>
          <a:p>
            <a:pPr lvl="0"/>
            <a:r>
              <a:rPr lang="en-US" sz="2000" dirty="0"/>
              <a:t>Handle the walk-in guest</a:t>
            </a:r>
          </a:p>
          <a:p>
            <a:pPr lvl="0"/>
            <a:r>
              <a:rPr lang="en-US" sz="2000" dirty="0"/>
              <a:t>Monitor the cash payment</a:t>
            </a:r>
          </a:p>
          <a:p>
            <a:pPr lvl="0"/>
            <a:r>
              <a:rPr lang="en-US" sz="2000" dirty="0"/>
              <a:t>Handle the booking process</a:t>
            </a:r>
          </a:p>
          <a:p>
            <a:pPr lvl="0"/>
            <a:r>
              <a:rPr lang="en-US" sz="2000" dirty="0"/>
              <a:t>Edit the website</a:t>
            </a:r>
          </a:p>
          <a:p>
            <a:pPr lvl="0"/>
            <a:r>
              <a:rPr lang="en-US" sz="2000" dirty="0"/>
              <a:t>Manage employee details</a:t>
            </a:r>
          </a:p>
          <a:p>
            <a:pPr lvl="0"/>
            <a:r>
              <a:rPr lang="en-US" sz="2000" dirty="0"/>
              <a:t>Generate summary reports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6094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FEA5725-C132-4833-94A0-A46703B8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113" y="2631231"/>
            <a:ext cx="4912405" cy="36019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AE054-6B2C-48C9-8821-80767C0A4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6"/>
            <a:ext cx="11174186" cy="590931"/>
          </a:xfrm>
        </p:spPr>
        <p:txBody>
          <a:bodyPr/>
          <a:lstStyle/>
          <a:p>
            <a:r>
              <a:rPr lang="en-US" dirty="0"/>
              <a:t>Receptionist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DCCB8-7EF3-4079-AC97-4704BF5D4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7980509" cy="4770098"/>
          </a:xfrm>
        </p:spPr>
        <p:txBody>
          <a:bodyPr/>
          <a:lstStyle/>
          <a:p>
            <a:pPr lvl="0"/>
            <a:r>
              <a:rPr lang="en-US" sz="2000" dirty="0"/>
              <a:t>Log in website</a:t>
            </a:r>
          </a:p>
          <a:p>
            <a:pPr lvl="0"/>
            <a:r>
              <a:rPr lang="en-US" sz="2000" dirty="0"/>
              <a:t>It can access the static web pages on the web application.</a:t>
            </a:r>
          </a:p>
          <a:p>
            <a:pPr lvl="0"/>
            <a:r>
              <a:rPr lang="en-US" sz="2000" dirty="0"/>
              <a:t>Handle the walk-in guest</a:t>
            </a:r>
          </a:p>
          <a:p>
            <a:pPr lvl="0"/>
            <a:r>
              <a:rPr lang="en-US" sz="2000" dirty="0"/>
              <a:t>Monitor the cash payment</a:t>
            </a:r>
          </a:p>
          <a:p>
            <a:pPr lvl="0"/>
            <a:r>
              <a:rPr lang="en-US" sz="2000" dirty="0"/>
              <a:t>Handle the booking process</a:t>
            </a:r>
          </a:p>
        </p:txBody>
      </p:sp>
    </p:spTree>
    <p:extLst>
      <p:ext uri="{BB962C8B-B14F-4D97-AF65-F5344CB8AC3E}">
        <p14:creationId xmlns:p14="http://schemas.microsoft.com/office/powerpoint/2010/main" val="2995869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64A7C2-4308-455A-8224-320A80EA157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258618"/>
            <a:ext cx="6086764" cy="64746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046DF9-6B01-4F78-A19E-344F2399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/>
          <a:lstStyle/>
          <a:p>
            <a:r>
              <a:rPr lang="en-US" dirty="0"/>
              <a:t>Use case</a:t>
            </a:r>
            <a:br>
              <a:rPr lang="en-US" dirty="0"/>
            </a:br>
            <a:r>
              <a:rPr lang="en-US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413430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A897E729-4589-4910-87DD-C7EEAA84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1" y="751456"/>
            <a:ext cx="5367048" cy="646331"/>
          </a:xfrm>
        </p:spPr>
        <p:txBody>
          <a:bodyPr/>
          <a:lstStyle/>
          <a:p>
            <a:r>
              <a:rPr lang="en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4000" dirty="0">
                <a:solidFill>
                  <a:srgbClr val="434343"/>
                </a:solidFill>
                <a:ea typeface="Raleway"/>
                <a:cs typeface="Raleway"/>
                <a:sym typeface="Raleway"/>
              </a:rPr>
              <a:t>Team Members</a:t>
            </a:r>
            <a:endParaRPr lang="en-US" sz="4000" dirty="0"/>
          </a:p>
        </p:txBody>
      </p:sp>
      <p:pic>
        <p:nvPicPr>
          <p:cNvPr id="9" name="Picture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2D0A02F-F9BA-4776-82DD-6D7D3252B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13" r="9836" b="-1"/>
          <a:stretch/>
        </p:blipFill>
        <p:spPr>
          <a:xfrm>
            <a:off x="6720480" y="1823572"/>
            <a:ext cx="4751084" cy="4045416"/>
          </a:xfrm>
          <a:noFill/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404E81C-02F4-45F6-AEFC-4E1F8DE7D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73235"/>
              </p:ext>
            </p:extLst>
          </p:nvPr>
        </p:nvGraphicFramePr>
        <p:xfrm>
          <a:off x="568941" y="2159043"/>
          <a:ext cx="4755513" cy="239787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96223">
                  <a:extLst>
                    <a:ext uri="{9D8B030D-6E8A-4147-A177-3AD203B41FA5}">
                      <a16:colId xmlns:a16="http://schemas.microsoft.com/office/drawing/2014/main" val="1032376166"/>
                    </a:ext>
                  </a:extLst>
                </a:gridCol>
                <a:gridCol w="1959290">
                  <a:extLst>
                    <a:ext uri="{9D8B030D-6E8A-4147-A177-3AD203B41FA5}">
                      <a16:colId xmlns:a16="http://schemas.microsoft.com/office/drawing/2014/main" val="2563783720"/>
                    </a:ext>
                  </a:extLst>
                </a:gridCol>
              </a:tblGrid>
              <a:tr h="5725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R.P.Ranaweera</a:t>
                      </a:r>
                      <a:endParaRPr lang="en-US" sz="18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18001327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900509"/>
                  </a:ext>
                </a:extLst>
              </a:tr>
              <a:tr h="6801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W.T.Gihan</a:t>
                      </a:r>
                      <a:endParaRPr lang="en-US" sz="18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18000576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914028"/>
                  </a:ext>
                </a:extLst>
              </a:tr>
              <a:tr h="5725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G.G.N.N.Wanigasekara</a:t>
                      </a:r>
                      <a:endParaRPr lang="en-US" sz="18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18001823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644348"/>
                  </a:ext>
                </a:extLst>
              </a:tr>
              <a:tr h="5725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H.M.D.Thathsara</a:t>
                      </a:r>
                      <a:endParaRPr lang="en-US" sz="18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18001696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817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677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ACEB-EEFB-42E6-9DB9-73626523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Unregistered Customer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DEACF7-3CCB-4325-8B46-F62DE860A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821744"/>
              </p:ext>
            </p:extLst>
          </p:nvPr>
        </p:nvGraphicFramePr>
        <p:xfrm>
          <a:off x="1730713" y="1358426"/>
          <a:ext cx="7602914" cy="4261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Acrobat Document" r:id="rId3" imgW="8808436" imgH="4937760" progId="AcroExch.Document.DC">
                  <p:embed/>
                </p:oleObj>
              </mc:Choice>
              <mc:Fallback>
                <p:oleObj name="Acrobat Document" r:id="rId3" imgW="8808436" imgH="493776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0713" y="1358426"/>
                        <a:ext cx="7602914" cy="4261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490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FC7C3D-3CA8-456A-BEDA-5E58E829A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517240"/>
              </p:ext>
            </p:extLst>
          </p:nvPr>
        </p:nvGraphicFramePr>
        <p:xfrm>
          <a:off x="2355012" y="169369"/>
          <a:ext cx="7005675" cy="6568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Acrobat Document" r:id="rId3" imgW="8778240" imgH="8229600" progId="AcroExch.Document.DC">
                  <p:embed/>
                </p:oleObj>
              </mc:Choice>
              <mc:Fallback>
                <p:oleObj name="Acrobat Document" r:id="rId3" imgW="8778240" imgH="82296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5012" y="169369"/>
                        <a:ext cx="7005675" cy="6568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6AEF1D-EED3-492D-B8E5-098309E5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508369"/>
            <a:ext cx="11174186" cy="1089529"/>
          </a:xfrm>
        </p:spPr>
        <p:txBody>
          <a:bodyPr/>
          <a:lstStyle/>
          <a:p>
            <a:r>
              <a:rPr lang="en-US" dirty="0"/>
              <a:t>Registered </a:t>
            </a:r>
            <a:br>
              <a:rPr lang="en-US" dirty="0"/>
            </a:br>
            <a:r>
              <a:rPr lang="en-US" dirty="0" err="1"/>
              <a:t>Coustomer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99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F15CC46-886F-4659-8622-AD78EC7341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266845"/>
              </p:ext>
            </p:extLst>
          </p:nvPr>
        </p:nvGraphicFramePr>
        <p:xfrm>
          <a:off x="2540385" y="145108"/>
          <a:ext cx="6578224" cy="6477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Acrobat Document" r:id="rId3" imgW="8983661" imgH="8846607" progId="AcroExch.Document.DC">
                  <p:embed/>
                </p:oleObj>
              </mc:Choice>
              <mc:Fallback>
                <p:oleObj name="Acrobat Document" r:id="rId3" imgW="8983661" imgH="884660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385" y="145108"/>
                        <a:ext cx="6578224" cy="6477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67AD613-9579-45D3-B8B7-6071DAF5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Owner/(Admin)</a:t>
            </a:r>
          </a:p>
        </p:txBody>
      </p:sp>
    </p:spTree>
    <p:extLst>
      <p:ext uri="{BB962C8B-B14F-4D97-AF65-F5344CB8AC3E}">
        <p14:creationId xmlns:p14="http://schemas.microsoft.com/office/powerpoint/2010/main" val="853704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061C909-FF25-4A79-B671-615D10D97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626939"/>
              </p:ext>
            </p:extLst>
          </p:nvPr>
        </p:nvGraphicFramePr>
        <p:xfrm>
          <a:off x="1766694" y="86557"/>
          <a:ext cx="8338440" cy="668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Acrobat Document" r:id="rId3" imgW="8983661" imgH="7200687" progId="AcroExch.Document.DC">
                  <p:embed/>
                </p:oleObj>
              </mc:Choice>
              <mc:Fallback>
                <p:oleObj name="Acrobat Document" r:id="rId3" imgW="8983661" imgH="720068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6694" y="86557"/>
                        <a:ext cx="8338440" cy="668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68D364-36D8-4AC0-8371-8F35284D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Receptionist</a:t>
            </a:r>
          </a:p>
        </p:txBody>
      </p:sp>
    </p:spTree>
    <p:extLst>
      <p:ext uri="{BB962C8B-B14F-4D97-AF65-F5344CB8AC3E}">
        <p14:creationId xmlns:p14="http://schemas.microsoft.com/office/powerpoint/2010/main" val="2155792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drawing, room, sign&#10;&#10;Description automatically generated">
            <a:extLst>
              <a:ext uri="{FF2B5EF4-FFF2-40B4-BE49-F238E27FC236}">
                <a16:creationId xmlns:a16="http://schemas.microsoft.com/office/drawing/2014/main" id="{B1744438-FED3-4A52-A866-EDD578BD60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5312" b="5312"/>
          <a:stretch>
            <a:fillRect/>
          </a:stretch>
        </p:blipFill>
        <p:spPr>
          <a:xfrm>
            <a:off x="0" y="0"/>
            <a:ext cx="12191999" cy="380852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249EB8-4415-438D-9615-7C94895AC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90227"/>
            <a:ext cx="10607040" cy="701731"/>
          </a:xfrm>
        </p:spPr>
        <p:txBody>
          <a:bodyPr/>
          <a:lstStyle/>
          <a:p>
            <a:r>
              <a:rPr lang="en-US" cap="all" dirty="0"/>
              <a:t>Non-Functional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44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2A8BA-1496-4D6C-9A71-C9EFD2CE8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76" y="3429000"/>
            <a:ext cx="4160145" cy="27714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383F7FF-469F-45CD-9033-270A68B8B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1743" y="1329705"/>
            <a:ext cx="2403197" cy="201804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D7B55B2-CCE0-4867-8E9D-635E2B05C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cap="all" dirty="0"/>
              <a:t>Non-Functional Requirements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905329-EE30-4B2A-8895-33CB4C5D1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876" y="1507429"/>
            <a:ext cx="4161196" cy="3579476"/>
          </a:xfrm>
        </p:spPr>
        <p:txBody>
          <a:bodyPr/>
          <a:lstStyle/>
          <a:p>
            <a:r>
              <a:rPr lang="en-US" sz="2400" dirty="0"/>
              <a:t>Availability</a:t>
            </a:r>
          </a:p>
          <a:p>
            <a:r>
              <a:rPr lang="en-US" sz="2400" dirty="0"/>
              <a:t>Usability</a:t>
            </a:r>
          </a:p>
          <a:p>
            <a:pPr lvl="0"/>
            <a:r>
              <a:rPr lang="en-US" sz="2400" dirty="0"/>
              <a:t>Security&amp; Privacy</a:t>
            </a:r>
          </a:p>
          <a:p>
            <a:pPr lvl="0"/>
            <a:r>
              <a:rPr lang="en-US" sz="2400" dirty="0"/>
              <a:t>Portability</a:t>
            </a:r>
          </a:p>
          <a:p>
            <a:pPr lvl="0"/>
            <a:r>
              <a:rPr lang="en-US" sz="2400" dirty="0"/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4038412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476C9C7E-18C8-4ED9-9433-E51BC8C69A4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0744" b="20744"/>
          <a:stretch>
            <a:fillRect/>
          </a:stretch>
        </p:blipFill>
        <p:spPr>
          <a:xfrm>
            <a:off x="0" y="-147782"/>
            <a:ext cx="12191999" cy="39624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4D1CFB-CE96-4A5C-8056-256C137EE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16" y="4781581"/>
            <a:ext cx="10607040" cy="1311128"/>
          </a:xfrm>
        </p:spPr>
        <p:txBody>
          <a:bodyPr/>
          <a:lstStyle/>
          <a:p>
            <a:r>
              <a:rPr lang="en-US" dirty="0"/>
              <a:t>HIGH LEVEL </a:t>
            </a:r>
            <a:br>
              <a:rPr lang="en-US" dirty="0"/>
            </a:br>
            <a:r>
              <a:rPr lang="en-US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713769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F7074-ACF8-45A2-B555-666C7B4D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A3728E-F5D3-4898-9DC4-8FE4260069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9" y="1221509"/>
            <a:ext cx="8053098" cy="5290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1972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clothing, suit&#10;&#10;Description automatically generated">
            <a:extLst>
              <a:ext uri="{FF2B5EF4-FFF2-40B4-BE49-F238E27FC236}">
                <a16:creationId xmlns:a16="http://schemas.microsoft.com/office/drawing/2014/main" id="{39044450-0690-4065-B3F1-258306B7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22" y="561577"/>
            <a:ext cx="1337457" cy="1373250"/>
          </a:xfrm>
          <a:prstGeom prst="rect">
            <a:avLst/>
          </a:prstGeom>
        </p:spPr>
      </p:pic>
      <p:pic>
        <p:nvPicPr>
          <p:cNvPr id="32" name="Picture 31" descr="A picture containing shirt&#10;&#10;Description automatically generated">
            <a:extLst>
              <a:ext uri="{FF2B5EF4-FFF2-40B4-BE49-F238E27FC236}">
                <a16:creationId xmlns:a16="http://schemas.microsoft.com/office/drawing/2014/main" id="{4980A9A1-52E7-40E5-ACE9-D858AFC6C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005" y="610859"/>
            <a:ext cx="1717783" cy="1322816"/>
          </a:xfrm>
          <a:prstGeom prst="rect">
            <a:avLst/>
          </a:prstGeom>
        </p:spPr>
      </p:pic>
      <p:pic>
        <p:nvPicPr>
          <p:cNvPr id="31" name="Picture 30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2B028A7B-EB57-4E8B-B191-F87444CE6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073" y="545962"/>
            <a:ext cx="1238725" cy="1349778"/>
          </a:xfrm>
          <a:prstGeom prst="rect">
            <a:avLst/>
          </a:prstGeom>
        </p:spPr>
      </p:pic>
      <p:sp>
        <p:nvSpPr>
          <p:cNvPr id="369" name="Google Shape;369;p54"/>
          <p:cNvSpPr txBox="1"/>
          <p:nvPr/>
        </p:nvSpPr>
        <p:spPr>
          <a:xfrm>
            <a:off x="4877021" y="1910410"/>
            <a:ext cx="1377065" cy="44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dirty="0">
                <a:ea typeface="Raleway"/>
                <a:cs typeface="Raleway"/>
                <a:sym typeface="Raleway"/>
              </a:rPr>
              <a:t>Receptionist</a:t>
            </a:r>
            <a:endParaRPr sz="1467" dirty="0"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54"/>
          <p:cNvSpPr txBox="1"/>
          <p:nvPr/>
        </p:nvSpPr>
        <p:spPr>
          <a:xfrm>
            <a:off x="6693472" y="1888297"/>
            <a:ext cx="1580726" cy="43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dirty="0">
                <a:ea typeface="Raleway"/>
                <a:cs typeface="Raleway"/>
                <a:sym typeface="Raleway"/>
              </a:rPr>
              <a:t>Admin/Owner</a:t>
            </a:r>
            <a:endParaRPr sz="1467" dirty="0">
              <a:ea typeface="Raleway"/>
              <a:cs typeface="Raleway"/>
              <a:sym typeface="Raleway"/>
            </a:endParaRPr>
          </a:p>
        </p:txBody>
      </p:sp>
      <p:sp>
        <p:nvSpPr>
          <p:cNvPr id="371" name="Google Shape;371;p54"/>
          <p:cNvSpPr/>
          <p:nvPr/>
        </p:nvSpPr>
        <p:spPr>
          <a:xfrm>
            <a:off x="4286028" y="2717142"/>
            <a:ext cx="6391604" cy="10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" name="Google Shape;372;p54"/>
          <p:cNvSpPr/>
          <p:nvPr/>
        </p:nvSpPr>
        <p:spPr>
          <a:xfrm>
            <a:off x="4282144" y="4062100"/>
            <a:ext cx="6391604" cy="1672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" name="Google Shape;373;p54"/>
          <p:cNvSpPr/>
          <p:nvPr/>
        </p:nvSpPr>
        <p:spPr>
          <a:xfrm>
            <a:off x="4282144" y="6085700"/>
            <a:ext cx="6391604" cy="64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74" name="Google Shape;374;p54"/>
          <p:cNvCxnSpPr>
            <a:cxnSpLocks/>
            <a:stCxn id="371" idx="2"/>
            <a:endCxn id="372" idx="0"/>
          </p:cNvCxnSpPr>
          <p:nvPr/>
        </p:nvCxnSpPr>
        <p:spPr>
          <a:xfrm flipH="1">
            <a:off x="7477946" y="3747142"/>
            <a:ext cx="3884" cy="3149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5" name="Google Shape;375;p54"/>
          <p:cNvCxnSpPr>
            <a:cxnSpLocks/>
            <a:stCxn id="372" idx="2"/>
            <a:endCxn id="373" idx="0"/>
          </p:cNvCxnSpPr>
          <p:nvPr/>
        </p:nvCxnSpPr>
        <p:spPr>
          <a:xfrm>
            <a:off x="7477946" y="5734600"/>
            <a:ext cx="0" cy="35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6" name="Google Shape;376;p54"/>
          <p:cNvCxnSpPr>
            <a:cxnSpLocks/>
          </p:cNvCxnSpPr>
          <p:nvPr/>
        </p:nvCxnSpPr>
        <p:spPr>
          <a:xfrm>
            <a:off x="5596186" y="2284009"/>
            <a:ext cx="72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7" name="Google Shape;377;p54"/>
          <p:cNvCxnSpPr>
            <a:cxnSpLocks/>
          </p:cNvCxnSpPr>
          <p:nvPr/>
        </p:nvCxnSpPr>
        <p:spPr>
          <a:xfrm>
            <a:off x="7556187" y="2275352"/>
            <a:ext cx="72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8" name="Google Shape;378;p54"/>
          <p:cNvCxnSpPr>
            <a:cxnSpLocks/>
          </p:cNvCxnSpPr>
          <p:nvPr/>
        </p:nvCxnSpPr>
        <p:spPr>
          <a:xfrm>
            <a:off x="9364697" y="2297517"/>
            <a:ext cx="720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9" name="Google Shape;379;p54"/>
          <p:cNvSpPr txBox="1"/>
          <p:nvPr/>
        </p:nvSpPr>
        <p:spPr>
          <a:xfrm>
            <a:off x="6391929" y="6233734"/>
            <a:ext cx="1729218" cy="351200"/>
          </a:xfrm>
          <a:prstGeom prst="rect">
            <a:avLst/>
          </a:prstGeom>
          <a:noFill/>
          <a:ln w="28575" cap="flat" cmpd="sng">
            <a:solidFill>
              <a:schemeClr val="accent3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ea typeface="Raleway"/>
                <a:cs typeface="Raleway"/>
                <a:sym typeface="Raleway"/>
              </a:rPr>
              <a:t>Database</a:t>
            </a:r>
            <a:endParaRPr sz="2400" dirty="0"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54"/>
          <p:cNvSpPr txBox="1"/>
          <p:nvPr/>
        </p:nvSpPr>
        <p:spPr>
          <a:xfrm>
            <a:off x="4814724" y="3032100"/>
            <a:ext cx="1701485" cy="383433"/>
          </a:xfrm>
          <a:prstGeom prst="rect">
            <a:avLst/>
          </a:prstGeom>
          <a:noFill/>
          <a:ln w="28575" cap="flat" cmpd="sng">
            <a:solidFill>
              <a:schemeClr val="accent3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ea typeface="Raleway"/>
                <a:cs typeface="Raleway"/>
                <a:sym typeface="Raleway"/>
              </a:rPr>
              <a:t>Front-end</a:t>
            </a:r>
            <a:endParaRPr sz="2400" dirty="0"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54"/>
          <p:cNvSpPr txBox="1"/>
          <p:nvPr/>
        </p:nvSpPr>
        <p:spPr>
          <a:xfrm>
            <a:off x="6903538" y="2903699"/>
            <a:ext cx="1274943" cy="742400"/>
          </a:xfrm>
          <a:prstGeom prst="rect">
            <a:avLst/>
          </a:prstGeom>
          <a:noFill/>
          <a:ln w="28575" cap="flat" cmpd="sng">
            <a:solidFill>
              <a:schemeClr val="accent3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ea typeface="Raleway"/>
                <a:cs typeface="Raleway"/>
                <a:sym typeface="Raleway"/>
              </a:rPr>
              <a:t>Admin Panel</a:t>
            </a:r>
            <a:endParaRPr sz="2400" dirty="0"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54"/>
          <p:cNvSpPr txBox="1"/>
          <p:nvPr/>
        </p:nvSpPr>
        <p:spPr>
          <a:xfrm>
            <a:off x="4644663" y="4173573"/>
            <a:ext cx="1871546" cy="594304"/>
          </a:xfrm>
          <a:prstGeom prst="rect">
            <a:avLst/>
          </a:prstGeom>
          <a:noFill/>
          <a:ln w="28575" cap="flat" cmpd="sng">
            <a:solidFill>
              <a:schemeClr val="accent3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ea typeface="Raleway"/>
                <a:cs typeface="Raleway"/>
                <a:sym typeface="Raleway"/>
              </a:rPr>
              <a:t>Payment </a:t>
            </a:r>
            <a:r>
              <a:rPr lang="en-US" dirty="0">
                <a:ea typeface="Raleway"/>
                <a:cs typeface="Raleway"/>
                <a:sym typeface="Raleway"/>
              </a:rPr>
              <a:t>s</a:t>
            </a:r>
            <a:r>
              <a:rPr lang="en" dirty="0">
                <a:ea typeface="Raleway"/>
                <a:cs typeface="Raleway"/>
                <a:sym typeface="Raleway"/>
              </a:rPr>
              <a:t>ystem</a:t>
            </a:r>
            <a:endParaRPr dirty="0">
              <a:ea typeface="Raleway"/>
              <a:cs typeface="Raleway"/>
              <a:sym typeface="Raleway"/>
            </a:endParaRPr>
          </a:p>
        </p:txBody>
      </p:sp>
      <p:sp>
        <p:nvSpPr>
          <p:cNvPr id="385" name="Google Shape;385;p54"/>
          <p:cNvSpPr txBox="1"/>
          <p:nvPr/>
        </p:nvSpPr>
        <p:spPr>
          <a:xfrm>
            <a:off x="6652035" y="4155816"/>
            <a:ext cx="1859201" cy="594305"/>
          </a:xfrm>
          <a:prstGeom prst="rect">
            <a:avLst/>
          </a:prstGeom>
          <a:noFill/>
          <a:ln w="28575" cap="flat" cmpd="sng">
            <a:solidFill>
              <a:schemeClr val="accent3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/>
              <a:t>Reservation system</a:t>
            </a:r>
          </a:p>
        </p:txBody>
      </p:sp>
      <p:sp>
        <p:nvSpPr>
          <p:cNvPr id="386" name="Google Shape;386;p54"/>
          <p:cNvSpPr txBox="1"/>
          <p:nvPr/>
        </p:nvSpPr>
        <p:spPr>
          <a:xfrm>
            <a:off x="8654778" y="4155817"/>
            <a:ext cx="1667490" cy="594304"/>
          </a:xfrm>
          <a:prstGeom prst="rect">
            <a:avLst/>
          </a:prstGeom>
          <a:noFill/>
          <a:ln w="28575" cap="flat" cmpd="sng">
            <a:solidFill>
              <a:schemeClr val="accent3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ea typeface="Raleway"/>
                <a:cs typeface="Raleway"/>
                <a:sym typeface="Raleway"/>
              </a:rPr>
              <a:t>Notification </a:t>
            </a:r>
            <a:r>
              <a:rPr lang="en-US" dirty="0">
                <a:ea typeface="Raleway"/>
                <a:cs typeface="Raleway"/>
                <a:sym typeface="Raleway"/>
              </a:rPr>
              <a:t>s</a:t>
            </a:r>
            <a:r>
              <a:rPr lang="en" dirty="0">
                <a:ea typeface="Raleway"/>
                <a:cs typeface="Raleway"/>
                <a:sym typeface="Raleway"/>
              </a:rPr>
              <a:t>ystem</a:t>
            </a:r>
            <a:endParaRPr dirty="0">
              <a:ea typeface="Raleway"/>
              <a:cs typeface="Raleway"/>
              <a:sym typeface="Raleway"/>
            </a:endParaRPr>
          </a:p>
        </p:txBody>
      </p:sp>
      <p:sp>
        <p:nvSpPr>
          <p:cNvPr id="387" name="Google Shape;387;p54"/>
          <p:cNvSpPr txBox="1"/>
          <p:nvPr/>
        </p:nvSpPr>
        <p:spPr>
          <a:xfrm>
            <a:off x="6651466" y="4846492"/>
            <a:ext cx="1859201" cy="792191"/>
          </a:xfrm>
          <a:prstGeom prst="rect">
            <a:avLst/>
          </a:prstGeom>
          <a:noFill/>
          <a:ln w="28575" cap="flat" cmpd="sng">
            <a:solidFill>
              <a:schemeClr val="accent3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/>
              <a:t>Employee management system</a:t>
            </a:r>
          </a:p>
        </p:txBody>
      </p:sp>
      <p:sp>
        <p:nvSpPr>
          <p:cNvPr id="388" name="Google Shape;388;p54"/>
          <p:cNvSpPr txBox="1"/>
          <p:nvPr/>
        </p:nvSpPr>
        <p:spPr>
          <a:xfrm>
            <a:off x="8654778" y="4855728"/>
            <a:ext cx="1667490" cy="792191"/>
          </a:xfrm>
          <a:prstGeom prst="rect">
            <a:avLst/>
          </a:prstGeom>
          <a:noFill/>
          <a:ln w="28575" cap="flat" cmpd="sng">
            <a:solidFill>
              <a:schemeClr val="accent3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ea typeface="Raleway"/>
                <a:cs typeface="Raleway"/>
                <a:sym typeface="Raleway"/>
              </a:rPr>
              <a:t>Report </a:t>
            </a:r>
            <a:r>
              <a:rPr lang="en-US" dirty="0">
                <a:ea typeface="Raleway"/>
                <a:cs typeface="Raleway"/>
                <a:sym typeface="Raleway"/>
              </a:rPr>
              <a:t>g</a:t>
            </a:r>
            <a:r>
              <a:rPr lang="en" dirty="0">
                <a:ea typeface="Raleway"/>
                <a:cs typeface="Raleway"/>
                <a:sym typeface="Raleway"/>
              </a:rPr>
              <a:t>enerating system</a:t>
            </a:r>
            <a:endParaRPr dirty="0"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1924197" y="2815416"/>
            <a:ext cx="2093563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ea typeface="Playfair Display"/>
                <a:cs typeface="Playfair Display"/>
                <a:sym typeface="Playfair Display"/>
              </a:rPr>
              <a:t>Presentation</a:t>
            </a:r>
            <a:endParaRPr sz="2400" dirty="0">
              <a:ea typeface="Playfair Display"/>
              <a:cs typeface="Playfair Display"/>
              <a:sym typeface="Playfair Display"/>
            </a:endParaRPr>
          </a:p>
          <a:p>
            <a:r>
              <a:rPr lang="en" sz="2400" dirty="0">
                <a:ea typeface="Playfair Display"/>
                <a:cs typeface="Playfair Display"/>
                <a:sym typeface="Playfair Display"/>
              </a:rPr>
              <a:t>        Tier</a:t>
            </a:r>
            <a:endParaRPr sz="2400" dirty="0"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0" name="Google Shape;390;p54"/>
          <p:cNvSpPr txBox="1"/>
          <p:nvPr/>
        </p:nvSpPr>
        <p:spPr>
          <a:xfrm>
            <a:off x="1924197" y="4377233"/>
            <a:ext cx="1960369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ea typeface="Playfair Display"/>
                <a:cs typeface="Playfair Display"/>
                <a:sym typeface="Playfair Display"/>
              </a:rPr>
              <a:t>Application</a:t>
            </a:r>
            <a:endParaRPr sz="2400" dirty="0">
              <a:ea typeface="Playfair Display"/>
              <a:cs typeface="Playfair Display"/>
              <a:sym typeface="Playfair Display"/>
            </a:endParaRPr>
          </a:p>
          <a:p>
            <a:r>
              <a:rPr lang="en" sz="2400" dirty="0">
                <a:ea typeface="Playfair Display"/>
                <a:cs typeface="Playfair Display"/>
                <a:sym typeface="Playfair Display"/>
              </a:rPr>
              <a:t>        Tier</a:t>
            </a:r>
            <a:endParaRPr sz="2400" dirty="0"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1" name="Google Shape;391;p54"/>
          <p:cNvSpPr txBox="1"/>
          <p:nvPr/>
        </p:nvSpPr>
        <p:spPr>
          <a:xfrm>
            <a:off x="1924197" y="5935577"/>
            <a:ext cx="175299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ea typeface="Playfair Display"/>
                <a:cs typeface="Playfair Display"/>
                <a:sym typeface="Playfair Display"/>
              </a:rPr>
              <a:t>Data Tier</a:t>
            </a:r>
            <a:endParaRPr sz="2400" dirty="0"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4" name="Google Shape;394;p54"/>
          <p:cNvSpPr txBox="1"/>
          <p:nvPr/>
        </p:nvSpPr>
        <p:spPr>
          <a:xfrm>
            <a:off x="8801144" y="1904829"/>
            <a:ext cx="1151971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dirty="0">
                <a:ea typeface="Raleway"/>
                <a:cs typeface="Raleway"/>
                <a:sym typeface="Raleway"/>
              </a:rPr>
              <a:t>Customer</a:t>
            </a:r>
            <a:endParaRPr sz="1467" dirty="0">
              <a:ea typeface="Raleway"/>
              <a:cs typeface="Raleway"/>
              <a:sym typeface="Ralew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B02B5-3F12-4300-830C-0C0068C5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99" y="387223"/>
            <a:ext cx="11174186" cy="1089529"/>
          </a:xfrm>
        </p:spPr>
        <p:txBody>
          <a:bodyPr/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Three-Tier </a:t>
            </a:r>
            <a:br>
              <a:rPr lang="en-US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	Architecture</a:t>
            </a:r>
            <a:endParaRPr lang="en-US" dirty="0"/>
          </a:p>
        </p:txBody>
      </p:sp>
      <p:sp>
        <p:nvSpPr>
          <p:cNvPr id="40" name="Google Shape;381;p54">
            <a:extLst>
              <a:ext uri="{FF2B5EF4-FFF2-40B4-BE49-F238E27FC236}">
                <a16:creationId xmlns:a16="http://schemas.microsoft.com/office/drawing/2014/main" id="{E4A5C384-4D3C-4D62-8166-FFE55EB138AC}"/>
              </a:ext>
            </a:extLst>
          </p:cNvPr>
          <p:cNvSpPr txBox="1"/>
          <p:nvPr/>
        </p:nvSpPr>
        <p:spPr>
          <a:xfrm>
            <a:off x="8544407" y="2999867"/>
            <a:ext cx="1723396" cy="383433"/>
          </a:xfrm>
          <a:prstGeom prst="rect">
            <a:avLst/>
          </a:prstGeom>
          <a:noFill/>
          <a:ln w="28575" cap="flat" cmpd="sng">
            <a:solidFill>
              <a:schemeClr val="accent3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ea typeface="Raleway"/>
                <a:cs typeface="Raleway"/>
                <a:sym typeface="Raleway"/>
              </a:rPr>
              <a:t>Front-end</a:t>
            </a:r>
            <a:endParaRPr sz="2400" dirty="0">
              <a:ea typeface="Raleway"/>
              <a:cs typeface="Raleway"/>
              <a:sym typeface="Raleway"/>
            </a:endParaRPr>
          </a:p>
        </p:txBody>
      </p:sp>
      <p:pic>
        <p:nvPicPr>
          <p:cNvPr id="42" name="Picture 41" descr="A picture containing mug, cup&#10;&#10;Description automatically generated">
            <a:extLst>
              <a:ext uri="{FF2B5EF4-FFF2-40B4-BE49-F238E27FC236}">
                <a16:creationId xmlns:a16="http://schemas.microsoft.com/office/drawing/2014/main" id="{1E966DB4-5693-436C-9984-2C2F054E4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084" y="6158689"/>
            <a:ext cx="481924" cy="494821"/>
          </a:xfrm>
          <a:prstGeom prst="rect">
            <a:avLst/>
          </a:prstGeom>
        </p:spPr>
      </p:pic>
      <p:sp>
        <p:nvSpPr>
          <p:cNvPr id="47" name="Google Shape;385;p54">
            <a:extLst>
              <a:ext uri="{FF2B5EF4-FFF2-40B4-BE49-F238E27FC236}">
                <a16:creationId xmlns:a16="http://schemas.microsoft.com/office/drawing/2014/main" id="{0FF764B3-43C6-45C4-B52B-1CAC30B92EB2}"/>
              </a:ext>
            </a:extLst>
          </p:cNvPr>
          <p:cNvSpPr txBox="1"/>
          <p:nvPr/>
        </p:nvSpPr>
        <p:spPr>
          <a:xfrm>
            <a:off x="4724439" y="4855729"/>
            <a:ext cx="1791770" cy="792190"/>
          </a:xfrm>
          <a:prstGeom prst="rect">
            <a:avLst/>
          </a:prstGeom>
          <a:noFill/>
          <a:ln w="28575" cap="flat" cmpd="sng">
            <a:solidFill>
              <a:schemeClr val="accent3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/>
              <a:t>Available Content Editing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415" y="1670667"/>
            <a:ext cx="1252267" cy="218216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 txBox="1"/>
          <p:nvPr/>
        </p:nvSpPr>
        <p:spPr>
          <a:xfrm>
            <a:off x="0" y="6714400"/>
            <a:ext cx="12192000" cy="143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311" name="Google Shape;311;p46"/>
          <p:cNvSpPr txBox="1"/>
          <p:nvPr/>
        </p:nvSpPr>
        <p:spPr>
          <a:xfrm>
            <a:off x="4251733" y="1450500"/>
            <a:ext cx="33668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4000" b="1" dirty="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331237" y="284409"/>
            <a:ext cx="117396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latin typeface="+mj-lt"/>
                <a:ea typeface="Raleway"/>
                <a:cs typeface="Raleway"/>
                <a:sym typeface="Raleway"/>
              </a:rPr>
              <a:t>Technology</a:t>
            </a:r>
            <a:r>
              <a:rPr lang="en-US" sz="4000" b="1" dirty="0">
                <a:latin typeface="Raleway"/>
                <a:ea typeface="Raleway"/>
                <a:cs typeface="Raleway"/>
                <a:sym typeface="Raleway"/>
              </a:rPr>
              <a:t> to be used</a:t>
            </a:r>
            <a:endParaRPr sz="4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54DEE-E32B-4530-B5C2-CC7D37D4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90964"/>
            <a:ext cx="11174186" cy="424732"/>
          </a:xfrm>
        </p:spPr>
        <p:txBody>
          <a:bodyPr/>
          <a:lstStyle/>
          <a:p>
            <a:r>
              <a:rPr lang="en-US" sz="2400" dirty="0">
                <a:solidFill>
                  <a:srgbClr val="434343"/>
                </a:solidFill>
                <a:latin typeface="Raleway"/>
                <a:sym typeface="Raleway"/>
              </a:rPr>
              <a:t>Front-end</a:t>
            </a:r>
            <a:endParaRPr lang="en-US" sz="24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75143E6-7F54-4188-8D1E-E8C5B19B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3" y="1374367"/>
            <a:ext cx="2568388" cy="256838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AFD3A83-E731-45E9-A24C-2C7E8AC40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357" y="1885506"/>
            <a:ext cx="1587889" cy="1587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45D83-9E47-47C2-BB85-FA74B1B94749}"/>
              </a:ext>
            </a:extLst>
          </p:cNvPr>
          <p:cNvSpPr txBox="1"/>
          <p:nvPr/>
        </p:nvSpPr>
        <p:spPr>
          <a:xfrm>
            <a:off x="917085" y="3493463"/>
            <a:ext cx="97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A5E2F-4423-45E1-8E27-09C489CA0329}"/>
              </a:ext>
            </a:extLst>
          </p:cNvPr>
          <p:cNvSpPr txBox="1"/>
          <p:nvPr/>
        </p:nvSpPr>
        <p:spPr>
          <a:xfrm>
            <a:off x="5900905" y="3493463"/>
            <a:ext cx="15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FD104-ACBC-4E00-B84E-527EBD1D769B}"/>
              </a:ext>
            </a:extLst>
          </p:cNvPr>
          <p:cNvSpPr txBox="1"/>
          <p:nvPr/>
        </p:nvSpPr>
        <p:spPr>
          <a:xfrm>
            <a:off x="3696258" y="3493463"/>
            <a:ext cx="97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 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2EF2CEF-51CC-4E37-8F89-2E8BB7F59807}"/>
              </a:ext>
            </a:extLst>
          </p:cNvPr>
          <p:cNvSpPr txBox="1">
            <a:spLocks/>
          </p:cNvSpPr>
          <p:nvPr/>
        </p:nvSpPr>
        <p:spPr>
          <a:xfrm>
            <a:off x="446314" y="4199439"/>
            <a:ext cx="11174186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Back-end</a:t>
            </a:r>
            <a:endParaRPr lang="en-US" sz="2400" dirty="0"/>
          </a:p>
        </p:txBody>
      </p:sp>
      <p:pic>
        <p:nvPicPr>
          <p:cNvPr id="13" name="Google Shape;319;p47" descr="Image result for php">
            <a:extLst>
              <a:ext uri="{FF2B5EF4-FFF2-40B4-BE49-F238E27FC236}">
                <a16:creationId xmlns:a16="http://schemas.microsoft.com/office/drawing/2014/main" id="{CA71CEFE-E9C5-4D59-AE0D-8D7DCED94D6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085" y="5062364"/>
            <a:ext cx="1886690" cy="100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picture containing food, drawing, shirt&#10;&#10;Description automatically generated">
            <a:extLst>
              <a:ext uri="{FF2B5EF4-FFF2-40B4-BE49-F238E27FC236}">
                <a16:creationId xmlns:a16="http://schemas.microsoft.com/office/drawing/2014/main" id="{19757914-B6F2-42E0-B62D-FED7F5C2E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042" y="4505488"/>
            <a:ext cx="2509955" cy="17402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3778533"/>
            <a:ext cx="10607040" cy="701731"/>
          </a:xfrm>
        </p:spPr>
        <p:txBody>
          <a:bodyPr/>
          <a:lstStyle/>
          <a:p>
            <a:r>
              <a:rPr lang="en-SG" dirty="0"/>
              <a:t>Our Client…</a:t>
            </a:r>
            <a:endParaRPr lang="en-US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771" y="4697196"/>
            <a:ext cx="9144000" cy="1851789"/>
          </a:xfrm>
        </p:spPr>
        <p:txBody>
          <a:bodyPr/>
          <a:lstStyle/>
          <a:p>
            <a:r>
              <a:rPr lang="en-SG" dirty="0"/>
              <a:t>Mr. </a:t>
            </a:r>
            <a:r>
              <a:rPr lang="en-SG" dirty="0" err="1"/>
              <a:t>Indigahawalage</a:t>
            </a:r>
            <a:r>
              <a:rPr lang="en-SG" dirty="0"/>
              <a:t> </a:t>
            </a:r>
            <a:r>
              <a:rPr lang="en-SG" dirty="0" err="1"/>
              <a:t>Sudeera</a:t>
            </a:r>
            <a:endParaRPr lang="en-SG" dirty="0"/>
          </a:p>
          <a:p>
            <a:r>
              <a:rPr lang="en-SG" dirty="0"/>
              <a:t>No:502,Bypass </a:t>
            </a:r>
            <a:r>
              <a:rPr lang="en-SG" dirty="0" err="1"/>
              <a:t>Rd,Weligama</a:t>
            </a:r>
            <a:r>
              <a:rPr lang="en-SG" dirty="0"/>
              <a:t>.</a:t>
            </a:r>
          </a:p>
          <a:p>
            <a:r>
              <a:rPr lang="en-SG" dirty="0"/>
              <a:t>+94-76 729 3945</a:t>
            </a:r>
          </a:p>
          <a:p>
            <a:r>
              <a:rPr lang="en-SG" dirty="0"/>
              <a:t>bayfrontwell45@gmail.com</a:t>
            </a:r>
          </a:p>
          <a:p>
            <a:endParaRPr lang="en-SG" dirty="0"/>
          </a:p>
        </p:txBody>
      </p:sp>
      <p:pic>
        <p:nvPicPr>
          <p:cNvPr id="5" name="Picture Placeholder 4" descr="An empty pool&#10;&#10;Description automatically generated">
            <a:extLst>
              <a:ext uri="{FF2B5EF4-FFF2-40B4-BE49-F238E27FC236}">
                <a16:creationId xmlns:a16="http://schemas.microsoft.com/office/drawing/2014/main" id="{6813FB7F-519B-4328-B01B-89146A443B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2548" b="22548"/>
          <a:stretch>
            <a:fillRect/>
          </a:stretch>
        </p:blipFill>
        <p:spPr>
          <a:xfrm>
            <a:off x="123993" y="0"/>
            <a:ext cx="11944014" cy="459944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5267A3-E49F-407F-B3AD-47506AC68A34}"/>
              </a:ext>
            </a:extLst>
          </p:cNvPr>
          <p:cNvSpPr txBox="1"/>
          <p:nvPr/>
        </p:nvSpPr>
        <p:spPr>
          <a:xfrm>
            <a:off x="7448364" y="4999036"/>
            <a:ext cx="427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Vivaldi" panose="020B0604020202020204" pitchFamily="66" charset="0"/>
              </a:rPr>
              <a:t>Bay Front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808" y="1539514"/>
            <a:ext cx="3163851" cy="13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011" y="4367488"/>
            <a:ext cx="1522332" cy="152233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8"/>
          <p:cNvSpPr txBox="1"/>
          <p:nvPr/>
        </p:nvSpPr>
        <p:spPr>
          <a:xfrm>
            <a:off x="0" y="6714400"/>
            <a:ext cx="12192000" cy="143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EBD096-6C44-45C4-B46D-E8072579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01" y="1289024"/>
            <a:ext cx="1788177" cy="169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3A2DD14-3A27-44FA-8528-B7106DCDF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493" y="4367488"/>
            <a:ext cx="1522332" cy="1522332"/>
          </a:xfrm>
          <a:prstGeom prst="rect">
            <a:avLst/>
          </a:prstGeom>
        </p:spPr>
      </p:pic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D02EFC4-7CD5-4693-8327-02CCA2AA9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487" y="1709630"/>
            <a:ext cx="3153214" cy="968092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E672DB-AE87-4752-A027-1EB7F2577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00" y="4367488"/>
            <a:ext cx="3052461" cy="157732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BEDC61F-55BC-493D-A299-F874F2A0E03E}"/>
              </a:ext>
            </a:extLst>
          </p:cNvPr>
          <p:cNvSpPr txBox="1">
            <a:spLocks/>
          </p:cNvSpPr>
          <p:nvPr/>
        </p:nvSpPr>
        <p:spPr>
          <a:xfrm>
            <a:off x="452400" y="483380"/>
            <a:ext cx="11174186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Project Management</a:t>
            </a:r>
            <a:endParaRPr lang="en-US" sz="2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6FFBF18-EA07-4492-9F9D-771659C33784}"/>
              </a:ext>
            </a:extLst>
          </p:cNvPr>
          <p:cNvSpPr txBox="1">
            <a:spLocks/>
          </p:cNvSpPr>
          <p:nvPr/>
        </p:nvSpPr>
        <p:spPr>
          <a:xfrm>
            <a:off x="452400" y="3367316"/>
            <a:ext cx="11174186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Prototype Designing</a:t>
            </a:r>
            <a:endParaRPr lang="en-US" sz="2400" dirty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91C539-41A6-4715-B348-69EDA90FE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1575" y="4481642"/>
            <a:ext cx="1432911" cy="19203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905DBB-EE33-4F82-B186-913F17829E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488" r="3488"/>
          <a:stretch>
            <a:fillRect/>
          </a:stretch>
        </p:blipFill>
        <p:spPr/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904127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Insert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67FDF-D697-3249-AD21-75F6353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00980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A95E65-D341-46E9-A2D4-7F8F2E741D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41" r="2241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C75C1-0B7A-4AAA-82E2-187D05933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8516" y="3980542"/>
            <a:ext cx="1155366" cy="25760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2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92" y="439868"/>
            <a:ext cx="9666514" cy="746846"/>
          </a:xfrm>
        </p:spPr>
        <p:txBody>
          <a:bodyPr/>
          <a:lstStyle/>
          <a:p>
            <a:r>
              <a:rPr lang="en-SG" dirty="0"/>
              <a:t>Introduction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1" y="1654310"/>
            <a:ext cx="8411804" cy="2915670"/>
          </a:xfrm>
        </p:spPr>
        <p:txBody>
          <a:bodyPr/>
          <a:lstStyle/>
          <a:p>
            <a:pPr algn="ctr"/>
            <a:r>
              <a:rPr lang="en-SG" sz="2400" dirty="0"/>
              <a:t>‘Hotel Bayfront’ is one of famous hotel in southern coast-line. But this hotel currently using manual system.</a:t>
            </a:r>
          </a:p>
          <a:p>
            <a:pPr algn="ctr"/>
            <a:r>
              <a:rPr lang="en-SG" sz="2400" dirty="0"/>
              <a:t>We are trying our best to develop their Reservation system as web based  Hotel Management System including all the functionalities required by the client.</a:t>
            </a:r>
          </a:p>
          <a:p>
            <a:pPr algn="ctr"/>
            <a:endParaRPr lang="en-SG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" name="Picture Placeholder 11" descr="A view of a building&#10;&#10;Description automatically generated">
            <a:extLst>
              <a:ext uri="{FF2B5EF4-FFF2-40B4-BE49-F238E27FC236}">
                <a16:creationId xmlns:a16="http://schemas.microsoft.com/office/drawing/2014/main" id="{F1CA7384-8E47-4148-B811-3D55CB944E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518" b="36518"/>
          <a:stretch>
            <a:fillRect/>
          </a:stretch>
        </p:blipFill>
        <p:spPr>
          <a:xfrm>
            <a:off x="123992" y="4119240"/>
            <a:ext cx="11944014" cy="2615412"/>
          </a:xfrm>
        </p:spPr>
      </p:pic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PROBLEM  IDENTIFICATION</a:t>
            </a:r>
          </a:p>
        </p:txBody>
      </p:sp>
      <p:pic>
        <p:nvPicPr>
          <p:cNvPr id="13" name="Picture Placeholder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AEBE62-F87E-480F-AB97-69B2D20206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5990" b="5990"/>
          <a:stretch>
            <a:fillRect/>
          </a:stretch>
        </p:blipFill>
        <p:spPr>
          <a:xfrm>
            <a:off x="0" y="-147638"/>
            <a:ext cx="12192000" cy="3962401"/>
          </a:xfrm>
        </p:spPr>
      </p:pic>
    </p:spTree>
    <p:extLst>
      <p:ext uri="{BB962C8B-B14F-4D97-AF65-F5344CB8AC3E}">
        <p14:creationId xmlns:p14="http://schemas.microsoft.com/office/powerpoint/2010/main" val="23876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2AF4CDF1-4D26-4DA0-8B39-97E62940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035" y="458157"/>
            <a:ext cx="5962650" cy="596265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814" y="458157"/>
            <a:ext cx="11174186" cy="646331"/>
          </a:xfrm>
        </p:spPr>
        <p:txBody>
          <a:bodyPr/>
          <a:lstStyle/>
          <a:p>
            <a:r>
              <a:rPr lang="en-SG" sz="4000" dirty="0">
                <a:latin typeface="Century Gothic (Headings)"/>
              </a:rPr>
              <a:t>Problems</a:t>
            </a:r>
            <a:r>
              <a:rPr lang="en-US" sz="4000" dirty="0">
                <a:latin typeface="Century Gothic (Headings)"/>
              </a:rPr>
              <a:t>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3025833"/>
          </a:xfrm>
        </p:spPr>
        <p:txBody>
          <a:bodyPr/>
          <a:lstStyle/>
          <a:p>
            <a:pPr marL="800100" lvl="1" indent="-342900"/>
            <a:r>
              <a:rPr lang="en-US" sz="2400" dirty="0"/>
              <a:t>Making reservation process manually.</a:t>
            </a:r>
          </a:p>
          <a:p>
            <a:pPr marL="800100" lvl="1" indent="-342900"/>
            <a:r>
              <a:rPr lang="en-US" sz="2400" dirty="0"/>
              <a:t>All activities are stored under file-based system.</a:t>
            </a:r>
          </a:p>
          <a:p>
            <a:pPr marL="800100" lvl="1" indent="-342900"/>
            <a:r>
              <a:rPr lang="en-US" sz="2400" dirty="0"/>
              <a:t>Problems with money transaction</a:t>
            </a:r>
          </a:p>
          <a:p>
            <a:pPr marL="800100" lvl="1" indent="-342900"/>
            <a:r>
              <a:rPr lang="en-US" sz="2400" dirty="0"/>
              <a:t>Inability to manage customer information properly</a:t>
            </a:r>
          </a:p>
          <a:p>
            <a:pPr marL="800100" lvl="1" indent="-342900"/>
            <a:r>
              <a:rPr lang="en-US" sz="2400" dirty="0"/>
              <a:t>Poor communication with customer</a:t>
            </a:r>
          </a:p>
          <a:p>
            <a:pPr marL="0" indent="0"/>
            <a:endParaRPr lang="en-US" sz="2400" dirty="0">
              <a:solidFill>
                <a:srgbClr val="5B3C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C490-0A50-49D5-8C57-95102C03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62990"/>
            <a:ext cx="11174186" cy="646331"/>
          </a:xfrm>
        </p:spPr>
        <p:txBody>
          <a:bodyPr/>
          <a:lstStyle/>
          <a:p>
            <a:r>
              <a:rPr lang="en-SG" sz="4000" dirty="0">
                <a:latin typeface="Century Gothic (Headings)"/>
              </a:rPr>
              <a:t>Our Solutions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4D8A6-CA5D-4525-9AF5-B21BA0984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56" y="1498550"/>
            <a:ext cx="8030935" cy="4476122"/>
          </a:xfrm>
        </p:spPr>
        <p:txBody>
          <a:bodyPr/>
          <a:lstStyle/>
          <a:p>
            <a:pPr marL="342900" indent="-342900"/>
            <a:r>
              <a:rPr lang="en-SG" sz="2400" dirty="0"/>
              <a:t>Online reservation System.</a:t>
            </a:r>
          </a:p>
          <a:p>
            <a:pPr marL="342900" indent="-342900"/>
            <a:r>
              <a:rPr lang="en-SG" sz="2400" dirty="0"/>
              <a:t>Online payment system.</a:t>
            </a:r>
          </a:p>
          <a:p>
            <a:pPr marL="342900" indent="-342900"/>
            <a:r>
              <a:rPr lang="en-SG" sz="2400" dirty="0"/>
              <a:t>Establish a systematic database of all customer details</a:t>
            </a:r>
          </a:p>
          <a:p>
            <a:pPr marL="342900" indent="-342900"/>
            <a:r>
              <a:rPr lang="en-SG" sz="2400" dirty="0"/>
              <a:t>Notification System</a:t>
            </a:r>
          </a:p>
          <a:p>
            <a:pPr marL="342900" indent="-342900"/>
            <a:r>
              <a:rPr lang="en-SG" sz="2400" dirty="0"/>
              <a:t>Generate the Reports</a:t>
            </a:r>
          </a:p>
          <a:p>
            <a:pPr marL="342900" indent="-342900"/>
            <a:r>
              <a:rPr lang="en-SG" sz="2400" dirty="0"/>
              <a:t>Easy to access  system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D9ED163-16C4-4666-87AD-69E8ADBEB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091" y="1343024"/>
            <a:ext cx="30003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4E1C-28BA-45D3-BA23-788275529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pic>
        <p:nvPicPr>
          <p:cNvPr id="10" name="Picture Placeholder 9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8BCCE567-ECF7-4FE4-BD66-CB5E97C92DD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724" b="17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9B7651-08C1-49A1-AFE9-4E4CD342176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Microsoft Office PowerPoint</Application>
  <PresentationFormat>Widescreen</PresentationFormat>
  <Paragraphs>206</Paragraphs>
  <Slides>42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Century Gothic</vt:lpstr>
      <vt:lpstr>Century Gothic (Body)</vt:lpstr>
      <vt:lpstr>Century Gothic (Headings)</vt:lpstr>
      <vt:lpstr>Raleway</vt:lpstr>
      <vt:lpstr>Vivaldi</vt:lpstr>
      <vt:lpstr>Wingdings</vt:lpstr>
      <vt:lpstr>Office Theme</vt:lpstr>
      <vt:lpstr>Acrobat Document</vt:lpstr>
      <vt:lpstr>SCS 2102 GROUP PROJECT -01  CS GROUP- 29</vt:lpstr>
      <vt:lpstr>Our..</vt:lpstr>
      <vt:lpstr> Team Members</vt:lpstr>
      <vt:lpstr>Our Client…</vt:lpstr>
      <vt:lpstr>Introduction</vt:lpstr>
      <vt:lpstr>PROBLEM  IDENTIFICATION</vt:lpstr>
      <vt:lpstr>Problems </vt:lpstr>
      <vt:lpstr>Our Solutions</vt:lpstr>
      <vt:lpstr>PROJECT SCOPE</vt:lpstr>
      <vt:lpstr>Goal</vt:lpstr>
      <vt:lpstr>Our Objectives</vt:lpstr>
      <vt:lpstr>System Boundary</vt:lpstr>
      <vt:lpstr>System Boundary</vt:lpstr>
      <vt:lpstr>Deliverables</vt:lpstr>
      <vt:lpstr>Stakeholders</vt:lpstr>
      <vt:lpstr>Project Feasibility</vt:lpstr>
      <vt:lpstr>Technical Feasibility</vt:lpstr>
      <vt:lpstr>Operational Feasibility</vt:lpstr>
      <vt:lpstr>Economical Feasibility</vt:lpstr>
      <vt:lpstr>Legal Feasibility</vt:lpstr>
      <vt:lpstr>Schedule Feasibility</vt:lpstr>
      <vt:lpstr>Grant Chart</vt:lpstr>
      <vt:lpstr>Workload Distribution</vt:lpstr>
      <vt:lpstr>Functional Requirements Identification</vt:lpstr>
      <vt:lpstr>Unregistered Customer</vt:lpstr>
      <vt:lpstr>Registered Customer</vt:lpstr>
      <vt:lpstr>Owner/(Admin)</vt:lpstr>
      <vt:lpstr>Receptionist</vt:lpstr>
      <vt:lpstr>Use case  Diagram</vt:lpstr>
      <vt:lpstr>Unregistered Customer</vt:lpstr>
      <vt:lpstr>Registered  Coustomer</vt:lpstr>
      <vt:lpstr>Owner/(Admin)</vt:lpstr>
      <vt:lpstr>Receptionist</vt:lpstr>
      <vt:lpstr>Non-Functional Requirements</vt:lpstr>
      <vt:lpstr>Non-Functional Requirements</vt:lpstr>
      <vt:lpstr>HIGH LEVEL  SYSTEM ARCHITECTURE</vt:lpstr>
      <vt:lpstr>Component Diagram</vt:lpstr>
      <vt:lpstr>Three-Tier   Architecture</vt:lpstr>
      <vt:lpstr>Front-end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2020-06-09T17:24:49Z</dcterms:created>
  <dcterms:modified xsi:type="dcterms:W3CDTF">2020-06-16T02:55:19Z</dcterms:modified>
</cp:coreProperties>
</file>